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sldIdLst>
    <p:sldId id="270" r:id="rId2"/>
    <p:sldId id="287" r:id="rId3"/>
    <p:sldId id="280" r:id="rId4"/>
    <p:sldId id="273" r:id="rId5"/>
    <p:sldId id="274" r:id="rId6"/>
    <p:sldId id="275" r:id="rId7"/>
    <p:sldId id="276" r:id="rId8"/>
    <p:sldId id="277" r:id="rId9"/>
    <p:sldId id="288" r:id="rId10"/>
    <p:sldId id="294" r:id="rId11"/>
    <p:sldId id="289" r:id="rId12"/>
    <p:sldId id="292" r:id="rId13"/>
    <p:sldId id="295" r:id="rId14"/>
    <p:sldId id="293" r:id="rId15"/>
    <p:sldId id="291" r:id="rId16"/>
    <p:sldId id="290" r:id="rId17"/>
    <p:sldId id="297" r:id="rId18"/>
    <p:sldId id="300" r:id="rId19"/>
    <p:sldId id="296" r:id="rId20"/>
    <p:sldId id="303" r:id="rId21"/>
    <p:sldId id="304" r:id="rId22"/>
    <p:sldId id="302" r:id="rId23"/>
    <p:sldId id="301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CCB85D8-72DC-BE4D-876C-EBD4499524DC}" type="datetimeFigureOut">
              <a:rPr lang="en-US" smtClean="0"/>
              <a:t>8.04.2018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357FA4D-8932-504D-9978-F9A1FB3A7D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52400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Kadıköy</a:t>
            </a:r>
            <a:r>
              <a:rPr lang="en-US" b="1" dirty="0"/>
              <a:t> </a:t>
            </a:r>
            <a:r>
              <a:rPr lang="en-US" b="1" dirty="0" err="1"/>
              <a:t>Belediyesi</a:t>
            </a:r>
            <a:r>
              <a:rPr lang="en-US" b="1" dirty="0"/>
              <a:t> </a:t>
            </a:r>
            <a:r>
              <a:rPr lang="en-US" b="1" dirty="0" err="1"/>
              <a:t>Bütüncül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Katılımcı</a:t>
            </a:r>
            <a:r>
              <a:rPr lang="en-US" b="1" dirty="0" smtClean="0"/>
              <a:t> </a:t>
            </a:r>
            <a:r>
              <a:rPr lang="en-US" b="1" dirty="0" err="1"/>
              <a:t>İklim</a:t>
            </a:r>
            <a:r>
              <a:rPr lang="en-US" b="1" dirty="0"/>
              <a:t> </a:t>
            </a:r>
            <a:r>
              <a:rPr lang="en-US" b="1" dirty="0" err="1"/>
              <a:t>Eylemi</a:t>
            </a:r>
            <a:r>
              <a:rPr lang="en-US" b="1" dirty="0"/>
              <a:t>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901279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chemeClr val="accent1"/>
                </a:solidFill>
              </a:rPr>
              <a:t>İklim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Elçileri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Danışma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Toplantısı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</a:rPr>
              <a:t>Programı</a:t>
            </a:r>
            <a:endParaRPr lang="en-US" sz="2600" b="1" dirty="0">
              <a:solidFill>
                <a:schemeClr val="accent1"/>
              </a:solidFill>
            </a:endParaRPr>
          </a:p>
          <a:p>
            <a:r>
              <a:rPr lang="en-US" sz="2600" b="1" dirty="0" smtClean="0">
                <a:solidFill>
                  <a:schemeClr val="accent1"/>
                </a:solidFill>
              </a:rPr>
              <a:t>08 </a:t>
            </a:r>
            <a:r>
              <a:rPr lang="en-US" sz="2600" b="1" dirty="0">
                <a:solidFill>
                  <a:schemeClr val="accent1"/>
                </a:solidFill>
              </a:rPr>
              <a:t>Nisan </a:t>
            </a:r>
            <a:r>
              <a:rPr lang="en-US" sz="2600" b="1" dirty="0" smtClean="0">
                <a:solidFill>
                  <a:schemeClr val="accent1"/>
                </a:solidFill>
              </a:rPr>
              <a:t>2018</a:t>
            </a:r>
          </a:p>
          <a:p>
            <a:r>
              <a:rPr lang="en-US" sz="2600" b="1" dirty="0" err="1" smtClean="0">
                <a:solidFill>
                  <a:schemeClr val="accent1"/>
                </a:solidFill>
              </a:rPr>
              <a:t>Avrupa’ndan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dirty="0" err="1" smtClean="0">
                <a:solidFill>
                  <a:schemeClr val="accent1"/>
                </a:solidFill>
              </a:rPr>
              <a:t>Örnekler</a:t>
            </a:r>
            <a:endParaRPr lang="en-US" sz="2600" b="1" dirty="0" smtClean="0">
              <a:solidFill>
                <a:schemeClr val="accent1"/>
              </a:solidFill>
            </a:endParaRPr>
          </a:p>
          <a:p>
            <a:r>
              <a:rPr lang="en-US" sz="2600" dirty="0" err="1" smtClean="0"/>
              <a:t>Yrd.Doç.Dr</a:t>
            </a:r>
            <a:r>
              <a:rPr lang="en-US" sz="2600" dirty="0" smtClean="0"/>
              <a:t>. </a:t>
            </a:r>
            <a:r>
              <a:rPr lang="en-US" sz="2600" dirty="0" err="1" smtClean="0"/>
              <a:t>Barış</a:t>
            </a:r>
            <a:r>
              <a:rPr lang="en-US" sz="2600" dirty="0" smtClean="0"/>
              <a:t> </a:t>
            </a:r>
            <a:r>
              <a:rPr lang="en-US" sz="2600" dirty="0" err="1" smtClean="0"/>
              <a:t>Gençer</a:t>
            </a:r>
            <a:r>
              <a:rPr lang="en-US" sz="2600" dirty="0" smtClean="0"/>
              <a:t> </a:t>
            </a:r>
            <a:r>
              <a:rPr lang="en-US" sz="2600" dirty="0" err="1" smtClean="0"/>
              <a:t>Baykan</a:t>
            </a:r>
            <a:endParaRPr lang="en-US" sz="2600" dirty="0" smtClean="0"/>
          </a:p>
          <a:p>
            <a:r>
              <a:rPr lang="en-US" sz="2600" dirty="0" err="1" smtClean="0"/>
              <a:t>Yeditepe</a:t>
            </a:r>
            <a:r>
              <a:rPr lang="en-US" sz="2600" dirty="0" smtClean="0"/>
              <a:t> </a:t>
            </a:r>
            <a:r>
              <a:rPr lang="en-US" sz="2600" dirty="0" err="1" smtClean="0"/>
              <a:t>Üniversitesi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19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Kentsel</a:t>
            </a:r>
            <a:r>
              <a:rPr lang="en-US" dirty="0" smtClean="0"/>
              <a:t> Isı </a:t>
            </a:r>
            <a:r>
              <a:rPr lang="en-US" dirty="0" err="1" smtClean="0"/>
              <a:t>Adası</a:t>
            </a:r>
            <a:endParaRPr lang="en-US" dirty="0"/>
          </a:p>
        </p:txBody>
      </p:sp>
      <p:pic>
        <p:nvPicPr>
          <p:cNvPr id="4" name="Content Placeholder 3" descr="ısı adası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8" r="-9288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147087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043895"/>
            <a:ext cx="8042276" cy="3899705"/>
          </a:xfrm>
        </p:spPr>
        <p:txBody>
          <a:bodyPr>
            <a:noAutofit/>
          </a:bodyPr>
          <a:lstStyle/>
          <a:p>
            <a:r>
              <a:rPr lang="tr-TR" sz="2200" b="1" dirty="0">
                <a:latin typeface="Times New Roman"/>
                <a:cs typeface="Times New Roman"/>
              </a:rPr>
              <a:t> </a:t>
            </a:r>
            <a:r>
              <a:rPr lang="tr-TR" sz="2200" b="1" dirty="0" smtClean="0">
                <a:latin typeface="Times New Roman"/>
                <a:cs typeface="Times New Roman"/>
              </a:rPr>
              <a:t>New York Serin Çatılar 2009</a:t>
            </a:r>
          </a:p>
          <a:p>
            <a:r>
              <a:rPr lang="tr-TR" sz="2200" b="1" dirty="0" smtClean="0">
                <a:latin typeface="Times New Roman"/>
                <a:cs typeface="Times New Roman"/>
              </a:rPr>
              <a:t>Kendin Soğut: Özel kurulum ve gönüllü katılım </a:t>
            </a:r>
          </a:p>
          <a:p>
            <a:r>
              <a:rPr lang="tr-TR" sz="2200" b="1" dirty="0" smtClean="0">
                <a:latin typeface="Times New Roman"/>
                <a:cs typeface="Times New Roman"/>
              </a:rPr>
              <a:t>5,7 milyon m2 – 626 bina beyaz ve yansıtıcı kaplama kentsel ısı adası etkisini düşürmek ve şehri serinletmek için gerçekleşti</a:t>
            </a:r>
          </a:p>
          <a:p>
            <a:r>
              <a:rPr lang="tr-TR" sz="2200" b="1" dirty="0" smtClean="0">
                <a:latin typeface="Times New Roman"/>
                <a:cs typeface="Times New Roman"/>
              </a:rPr>
              <a:t>Konut sahiplerinin soğutma maliyetlerinde %10-30 düşüş </a:t>
            </a:r>
          </a:p>
          <a:p>
            <a:r>
              <a:rPr lang="tr-TR" sz="2200" b="1" dirty="0" smtClean="0">
                <a:latin typeface="Times New Roman"/>
                <a:cs typeface="Times New Roman"/>
              </a:rPr>
              <a:t>Emisyon </a:t>
            </a:r>
            <a:r>
              <a:rPr lang="tr-TR" sz="2200" b="1" dirty="0" err="1" smtClean="0">
                <a:latin typeface="Times New Roman"/>
                <a:cs typeface="Times New Roman"/>
              </a:rPr>
              <a:t>azaltımı</a:t>
            </a:r>
            <a:endParaRPr lang="tr-TR" sz="22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8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959986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Bölgesel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Isıtma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Sistemleri</a:t>
            </a:r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68705"/>
            <a:ext cx="8042276" cy="407489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Times New Roman"/>
                <a:cs typeface="Times New Roman"/>
              </a:rPr>
              <a:t>Paris İklim ve Enerji Eylem Planı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Sosyal konutların ve kamu binalarının  %50’si ve tüm hastaneler bölgesel ısıtma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500.000 kişi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1990 </a:t>
            </a:r>
            <a:r>
              <a:rPr lang="tr-TR" sz="2000" dirty="0" err="1" smtClean="0">
                <a:latin typeface="Times New Roman"/>
                <a:cs typeface="Times New Roman"/>
              </a:rPr>
              <a:t>Climespace</a:t>
            </a:r>
            <a:r>
              <a:rPr lang="tr-TR" sz="2000" dirty="0" smtClean="0">
                <a:latin typeface="Times New Roman"/>
                <a:cs typeface="Times New Roman"/>
              </a:rPr>
              <a:t> bölgesel soğutma ağı </a:t>
            </a:r>
            <a:r>
              <a:rPr lang="tr-TR" sz="2000" dirty="0" err="1" smtClean="0">
                <a:latin typeface="Times New Roman"/>
                <a:cs typeface="Times New Roman"/>
              </a:rPr>
              <a:t>Seine</a:t>
            </a:r>
            <a:r>
              <a:rPr lang="tr-TR" sz="2000" dirty="0" smtClean="0">
                <a:latin typeface="Times New Roman"/>
                <a:cs typeface="Times New Roman"/>
              </a:rPr>
              <a:t> </a:t>
            </a:r>
            <a:r>
              <a:rPr lang="tr-TR" sz="2000" dirty="0" err="1" smtClean="0">
                <a:latin typeface="Times New Roman"/>
                <a:cs typeface="Times New Roman"/>
              </a:rPr>
              <a:t>neheri</a:t>
            </a:r>
            <a:r>
              <a:rPr lang="tr-TR" sz="2000" dirty="0" smtClean="0">
                <a:latin typeface="Times New Roman"/>
                <a:cs typeface="Times New Roman"/>
              </a:rPr>
              <a:t>  %50 az enerji.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2050’de %75 C02 emisyon </a:t>
            </a:r>
            <a:r>
              <a:rPr lang="tr-TR" sz="2000" dirty="0" err="1" smtClean="0">
                <a:latin typeface="Times New Roman"/>
                <a:cs typeface="Times New Roman"/>
              </a:rPr>
              <a:t>azaltımı</a:t>
            </a:r>
            <a:r>
              <a:rPr lang="tr-TR" sz="2000" dirty="0" smtClean="0">
                <a:latin typeface="Times New Roman"/>
                <a:cs typeface="Times New Roman"/>
              </a:rPr>
              <a:t> hedefiyle uyumlu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Bölgesel ısıtma ağı %60 yenilenebilir veya geri kazanılmış </a:t>
            </a:r>
            <a:r>
              <a:rPr lang="tr-TR" sz="2000" dirty="0" err="1" smtClean="0">
                <a:latin typeface="Times New Roman"/>
                <a:cs typeface="Times New Roman"/>
              </a:rPr>
              <a:t>eneji</a:t>
            </a:r>
            <a:r>
              <a:rPr lang="tr-TR" sz="2000" dirty="0" smtClean="0">
                <a:latin typeface="Times New Roman"/>
                <a:cs typeface="Times New Roman"/>
              </a:rPr>
              <a:t> kaynaklarından olmalı( jeotermal, güneş, atık </a:t>
            </a:r>
            <a:r>
              <a:rPr lang="tr-TR" sz="2000" dirty="0" err="1" smtClean="0">
                <a:latin typeface="Times New Roman"/>
                <a:cs typeface="Times New Roman"/>
              </a:rPr>
              <a:t>vb</a:t>
            </a:r>
            <a:r>
              <a:rPr lang="tr-TR" sz="2000" dirty="0" smtClean="0">
                <a:latin typeface="Times New Roman"/>
                <a:cs typeface="Times New Roman"/>
              </a:rPr>
              <a:t>)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2020 için 367 </a:t>
            </a:r>
            <a:r>
              <a:rPr lang="tr-TR" sz="2000" dirty="0" err="1" smtClean="0">
                <a:latin typeface="Times New Roman"/>
                <a:cs typeface="Times New Roman"/>
              </a:rPr>
              <a:t>GWh</a:t>
            </a:r>
            <a:r>
              <a:rPr lang="tr-TR" sz="2000" dirty="0" smtClean="0">
                <a:latin typeface="Times New Roman"/>
                <a:cs typeface="Times New Roman"/>
              </a:rPr>
              <a:t> potansiyel hesaplanıyor. </a:t>
            </a:r>
            <a:endParaRPr lang="tr-T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99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Düşük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Emisyonlu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Araçlar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39505"/>
            <a:ext cx="8042276" cy="4104095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Times New Roman"/>
                <a:cs typeface="Times New Roman"/>
              </a:rPr>
              <a:t>Oslo</a:t>
            </a:r>
            <a:r>
              <a:rPr lang="tr-TR" sz="2000" dirty="0" smtClean="0">
                <a:latin typeface="Times New Roman"/>
                <a:cs typeface="Times New Roman"/>
              </a:rPr>
              <a:t> –Teşvik Programı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Oslo Şehri emisyonlarının %60’ı ulaşım kaynaklı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2050’de karbon nötr olma hedefleniyor </a:t>
            </a:r>
          </a:p>
          <a:p>
            <a:r>
              <a:rPr lang="tr-TR" sz="2000" dirty="0" smtClean="0">
                <a:latin typeface="Times New Roman"/>
                <a:cs typeface="Times New Roman"/>
              </a:rPr>
              <a:t>Yerel ve Ulusal düzeyde: Elektrikli araçlara teşvikler: 0 alım vergisi / 0 KDV; Otoyollar ücretsiz, taksi ve otobüs şeritlerinde izin, belediye otoparklarında ücretsiz park, feribotları ücretsiz kullanma hakkı </a:t>
            </a:r>
            <a:endParaRPr lang="tr-TR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2012 4 bin=) 2015 30 bin </a:t>
            </a:r>
            <a:r>
              <a:rPr lang="en-US" sz="2000" dirty="0" err="1" smtClean="0">
                <a:latin typeface="Times New Roman"/>
                <a:cs typeface="Times New Roman"/>
              </a:rPr>
              <a:t>elektrikli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araç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2012’den </a:t>
            </a:r>
            <a:r>
              <a:rPr lang="en-US" sz="2000" dirty="0" err="1" smtClean="0">
                <a:latin typeface="Times New Roman"/>
                <a:cs typeface="Times New Roman"/>
              </a:rPr>
              <a:t>bu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yana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ulaşım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kaynaklı</a:t>
            </a:r>
            <a:r>
              <a:rPr lang="en-US" sz="2000" dirty="0" smtClean="0">
                <a:latin typeface="Times New Roman"/>
                <a:cs typeface="Times New Roman"/>
              </a:rPr>
              <a:t> C02 </a:t>
            </a:r>
            <a:r>
              <a:rPr lang="en-US" sz="2000" dirty="0" err="1" smtClean="0">
                <a:latin typeface="Times New Roman"/>
                <a:cs typeface="Times New Roman"/>
              </a:rPr>
              <a:t>emisyonlarından</a:t>
            </a:r>
            <a:r>
              <a:rPr lang="en-US" sz="2000" dirty="0" smtClean="0">
                <a:latin typeface="Times New Roman"/>
                <a:cs typeface="Times New Roman"/>
              </a:rPr>
              <a:t> %35 </a:t>
            </a:r>
            <a:r>
              <a:rPr lang="en-US" sz="2000" dirty="0" err="1" smtClean="0">
                <a:latin typeface="Times New Roman"/>
                <a:cs typeface="Times New Roman"/>
              </a:rPr>
              <a:t>azaltım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2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97903"/>
            <a:ext cx="8042276" cy="4045698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Times New Roman"/>
                <a:cs typeface="Times New Roman"/>
              </a:rPr>
              <a:t>Londra –</a:t>
            </a:r>
            <a:r>
              <a:rPr lang="tr-TR" dirty="0" smtClean="0">
                <a:latin typeface="Times New Roman"/>
                <a:cs typeface="Times New Roman"/>
              </a:rPr>
              <a:t> 2001’den beri trafik yoğunluk ücreti: 21 km2 11,5 pound 07:00- 18:00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Elektrikli, hidrojen veya </a:t>
            </a:r>
            <a:r>
              <a:rPr lang="tr-TR" dirty="0" err="1" smtClean="0">
                <a:latin typeface="Times New Roman"/>
                <a:cs typeface="Times New Roman"/>
              </a:rPr>
              <a:t>hibrid</a:t>
            </a:r>
            <a:r>
              <a:rPr lang="tr-TR" dirty="0" smtClean="0">
                <a:latin typeface="Times New Roman"/>
                <a:cs typeface="Times New Roman"/>
              </a:rPr>
              <a:t> araçlar indirimli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Park veya Şarj imkanı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Düşük Emisyon Bölgeleri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2020’de 5 milyon araç emisyon standartlarına göre sınıflandırılacak.</a:t>
            </a:r>
            <a:endParaRPr lang="tr-T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11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Fransa 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04" r="-37604"/>
          <a:stretch>
            <a:fillRect/>
          </a:stretch>
        </p:blipFill>
        <p:spPr>
          <a:xfrm>
            <a:off x="-273877" y="908719"/>
            <a:ext cx="9417877" cy="5086323"/>
          </a:xfrm>
        </p:spPr>
      </p:pic>
    </p:spTree>
    <p:extLst>
      <p:ext uri="{BB962C8B-B14F-4D97-AF65-F5344CB8AC3E}">
        <p14:creationId xmlns:p14="http://schemas.microsoft.com/office/powerpoint/2010/main" val="304355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Belediye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Binalarında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Verimlilik</a:t>
            </a:r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912501"/>
            <a:ext cx="8042276" cy="403109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Times New Roman"/>
                <a:cs typeface="Times New Roman"/>
              </a:rPr>
              <a:t>Stockholm Enerji Merkezi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Belediyenin kurumsal yapılarında enerji verimliliği uygulamaları için uzman desteği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İnşaat şirketleri ve kent düzeyinden bilgilendirme </a:t>
            </a:r>
          </a:p>
          <a:p>
            <a:r>
              <a:rPr lang="tr-TR" dirty="0" err="1" smtClean="0">
                <a:latin typeface="Times New Roman"/>
                <a:cs typeface="Times New Roman"/>
              </a:rPr>
              <a:t>Stockhol</a:t>
            </a:r>
            <a:r>
              <a:rPr lang="tr-TR" dirty="0" smtClean="0">
                <a:latin typeface="Times New Roman"/>
                <a:cs typeface="Times New Roman"/>
              </a:rPr>
              <a:t> 2012-2015 %10 enerji tasarrufu hedefini izleme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Belediye Meclisi 2020 için 1990 baz alınarak kişi başı  %57 </a:t>
            </a:r>
            <a:r>
              <a:rPr lang="tr-TR" dirty="0" err="1" smtClean="0">
                <a:latin typeface="Times New Roman"/>
                <a:cs typeface="Times New Roman"/>
              </a:rPr>
              <a:t>Seragazı</a:t>
            </a:r>
            <a:r>
              <a:rPr lang="tr-TR" dirty="0" smtClean="0">
                <a:latin typeface="Times New Roman"/>
                <a:cs typeface="Times New Roman"/>
              </a:rPr>
              <a:t> emisyon hedefi koydu.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2040 Fosil yakıttan arındırılmış şehir olma hedefi  </a:t>
            </a:r>
            <a:endParaRPr lang="tr-T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36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Sürdürülebilir</a:t>
            </a:r>
            <a:r>
              <a:rPr lang="en-US" sz="3000" dirty="0" smtClean="0">
                <a:latin typeface="Times New Roman"/>
                <a:cs typeface="Times New Roman"/>
              </a:rPr>
              <a:t> Katı </a:t>
            </a:r>
            <a:r>
              <a:rPr lang="en-US" sz="3000" dirty="0" err="1" smtClean="0">
                <a:latin typeface="Times New Roman"/>
                <a:cs typeface="Times New Roman"/>
              </a:rPr>
              <a:t>Atık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Sistemleri</a:t>
            </a:r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781109"/>
            <a:ext cx="8042276" cy="416249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Times New Roman"/>
                <a:cs typeface="Times New Roman"/>
              </a:rPr>
              <a:t>Kolombiya- Bogota Sıfır Atık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1) Kaynağında Ayırma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2) İmalatçıların sorumluluklarının genişletilmesi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3) Geri </a:t>
            </a:r>
            <a:r>
              <a:rPr lang="tr-TR" dirty="0" err="1" smtClean="0">
                <a:latin typeface="Times New Roman"/>
                <a:cs typeface="Times New Roman"/>
              </a:rPr>
              <a:t>dönüşm</a:t>
            </a:r>
            <a:r>
              <a:rPr lang="tr-TR" dirty="0" smtClean="0">
                <a:latin typeface="Times New Roman"/>
                <a:cs typeface="Times New Roman"/>
              </a:rPr>
              <a:t> modeli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4) Sıfır Moloz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5) Şehir depolama alanlarına giden atıkta </a:t>
            </a:r>
            <a:r>
              <a:rPr lang="tr-TR" dirty="0" err="1" smtClean="0">
                <a:latin typeface="Times New Roman"/>
                <a:cs typeface="Times New Roman"/>
              </a:rPr>
              <a:t>azaltım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6) Tehlikeli ve özel atık yönetimi </a:t>
            </a:r>
          </a:p>
          <a:p>
            <a:pPr marL="0" indent="0">
              <a:buNone/>
            </a:pPr>
            <a:r>
              <a:rPr lang="tr-TR" dirty="0" smtClean="0">
                <a:latin typeface="Times New Roman"/>
                <a:cs typeface="Times New Roman"/>
              </a:rPr>
              <a:t>. </a:t>
            </a:r>
            <a:r>
              <a:rPr lang="tr-TR" dirty="0" err="1">
                <a:latin typeface="Times New Roman"/>
                <a:cs typeface="Times New Roman"/>
              </a:rPr>
              <a:t>The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goal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for</a:t>
            </a:r>
            <a:r>
              <a:rPr lang="tr-TR" dirty="0">
                <a:latin typeface="Times New Roman"/>
                <a:cs typeface="Times New Roman"/>
              </a:rPr>
              <a:t> 2016 is </a:t>
            </a:r>
            <a:r>
              <a:rPr lang="tr-TR" dirty="0" err="1">
                <a:latin typeface="Times New Roman"/>
                <a:cs typeface="Times New Roman"/>
              </a:rPr>
              <a:t>to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divert</a:t>
            </a:r>
            <a:r>
              <a:rPr lang="tr-TR" dirty="0">
                <a:latin typeface="Times New Roman"/>
                <a:cs typeface="Times New Roman"/>
              </a:rPr>
              <a:t> at </a:t>
            </a:r>
            <a:r>
              <a:rPr lang="tr-TR" dirty="0" err="1">
                <a:latin typeface="Times New Roman"/>
                <a:cs typeface="Times New Roman"/>
              </a:rPr>
              <a:t>least</a:t>
            </a:r>
            <a:r>
              <a:rPr lang="tr-TR" dirty="0">
                <a:latin typeface="Times New Roman"/>
                <a:cs typeface="Times New Roman"/>
              </a:rPr>
              <a:t> 20% of </a:t>
            </a:r>
            <a:r>
              <a:rPr lang="tr-TR" dirty="0" err="1">
                <a:latin typeface="Times New Roman"/>
                <a:cs typeface="Times New Roman"/>
              </a:rPr>
              <a:t>solid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waste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from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landfill</a:t>
            </a:r>
            <a:r>
              <a:rPr lang="tr-TR" dirty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064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Sıfır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Atık</a:t>
            </a:r>
            <a:r>
              <a:rPr lang="en-US" dirty="0" smtClean="0">
                <a:latin typeface="Times New Roman"/>
                <a:cs typeface="Times New Roman"/>
              </a:rPr>
              <a:t> 2023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Ekran Resmi 2018-04-08 00.50.20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23" b="-57523"/>
          <a:stretch>
            <a:fillRect/>
          </a:stretch>
        </p:blipFill>
        <p:spPr>
          <a:xfrm>
            <a:off x="805105" y="1932275"/>
            <a:ext cx="8042276" cy="4343400"/>
          </a:xfrm>
        </p:spPr>
      </p:pic>
      <p:sp>
        <p:nvSpPr>
          <p:cNvPr id="3" name="Rectangle 2"/>
          <p:cNvSpPr/>
          <p:nvPr/>
        </p:nvSpPr>
        <p:spPr>
          <a:xfrm>
            <a:off x="1789659" y="1628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/>
            <a:r>
              <a:rPr lang="tr-TR" b="1" dirty="0">
                <a:solidFill>
                  <a:srgbClr val="C00000"/>
                </a:solidFill>
              </a:rPr>
              <a:t>2023 yılında oluşan atığın; % 35’inin geri kazanım, % 65 inin düzenli depolama yönetimi ile bertaraf edilmesi hedeflenmektedir.</a:t>
            </a:r>
          </a:p>
        </p:txBody>
      </p:sp>
    </p:spTree>
    <p:extLst>
      <p:ext uri="{BB962C8B-B14F-4D97-AF65-F5344CB8AC3E}">
        <p14:creationId xmlns:p14="http://schemas.microsoft.com/office/powerpoint/2010/main" val="35533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4319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/>
                <a:cs typeface="Times New Roman"/>
              </a:rPr>
              <a:t>Transit </a:t>
            </a:r>
            <a:r>
              <a:rPr lang="en-US" sz="3000" dirty="0" err="1" smtClean="0">
                <a:latin typeface="Times New Roman"/>
                <a:cs typeface="Times New Roman"/>
              </a:rPr>
              <a:t>Odaklı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Gelişim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endParaRPr lang="en-US" sz="3000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TOD 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8" r="-3708"/>
          <a:stretch>
            <a:fillRect/>
          </a:stretch>
        </p:blipFill>
        <p:spPr>
          <a:xfrm>
            <a:off x="549275" y="1912938"/>
            <a:ext cx="8042275" cy="4030662"/>
          </a:xfrm>
        </p:spPr>
      </p:pic>
    </p:spTree>
    <p:extLst>
      <p:ext uri="{BB962C8B-B14F-4D97-AF65-F5344CB8AC3E}">
        <p14:creationId xmlns:p14="http://schemas.microsoft.com/office/powerpoint/2010/main" val="234378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Metrobüs</a:t>
            </a:r>
            <a:r>
              <a:rPr lang="en-US" sz="3200" dirty="0" smtClean="0">
                <a:latin typeface="Times New Roman"/>
                <a:cs typeface="Times New Roman"/>
              </a:rPr>
              <a:t> WRI-EMBARQ 2013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Ekran Resmi 2018-04-07 21.35.46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435" b="-57435"/>
          <a:stretch>
            <a:fillRect/>
          </a:stretch>
        </p:blipFill>
        <p:spPr>
          <a:xfrm>
            <a:off x="-657300" y="667544"/>
            <a:ext cx="9801300" cy="4860021"/>
          </a:xfrm>
        </p:spPr>
      </p:pic>
    </p:spTree>
    <p:extLst>
      <p:ext uri="{BB962C8B-B14F-4D97-AF65-F5344CB8AC3E}">
        <p14:creationId xmlns:p14="http://schemas.microsoft.com/office/powerpoint/2010/main" val="3504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43192"/>
          </a:xfrm>
        </p:spPr>
        <p:txBody>
          <a:bodyPr>
            <a:normAutofit/>
          </a:bodyPr>
          <a:lstStyle/>
          <a:p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12501"/>
            <a:ext cx="8042276" cy="4031099"/>
          </a:xfrm>
        </p:spPr>
        <p:txBody>
          <a:bodyPr>
            <a:normAutofit/>
          </a:bodyPr>
          <a:lstStyle/>
          <a:p>
            <a:r>
              <a:rPr lang="tr-TR" dirty="0" smtClean="0"/>
              <a:t>Kopenhag 2012 Yeni Bisiklet Stratejisi </a:t>
            </a:r>
          </a:p>
          <a:p>
            <a:r>
              <a:rPr lang="tr-TR" dirty="0" smtClean="0"/>
              <a:t>2050’de yolculukların %50’sinin bisikletle yapılması </a:t>
            </a:r>
          </a:p>
          <a:p>
            <a:r>
              <a:rPr lang="tr-TR" dirty="0" smtClean="0"/>
              <a:t>350 ayrılmış bisiklet yolları (Çocuklar, Yaşlılar Aileler) </a:t>
            </a:r>
          </a:p>
          <a:p>
            <a:r>
              <a:rPr lang="tr-TR" dirty="0" smtClean="0"/>
              <a:t>Hava kirliliği ve sağlık maliyetleri azalıyor</a:t>
            </a:r>
          </a:p>
          <a:p>
            <a:r>
              <a:rPr lang="tr-TR" dirty="0" smtClean="0"/>
              <a:t>Bisiklet Otoyolları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9948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43192"/>
          </a:xfrm>
        </p:spPr>
        <p:txBody>
          <a:bodyPr>
            <a:normAutofit/>
          </a:bodyPr>
          <a:lstStyle/>
          <a:p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12501"/>
            <a:ext cx="8042276" cy="4031099"/>
          </a:xfrm>
        </p:spPr>
        <p:txBody>
          <a:bodyPr>
            <a:normAutofit/>
          </a:bodyPr>
          <a:lstStyle/>
          <a:p>
            <a:r>
              <a:rPr lang="tr-TR" dirty="0" smtClean="0"/>
              <a:t>Kopenhag 2012 Yeni Bisiklet Stratejisi </a:t>
            </a:r>
          </a:p>
          <a:p>
            <a:r>
              <a:rPr lang="tr-TR" dirty="0" smtClean="0"/>
              <a:t>2050’de yolculukların %50’sinin bisikletle yapılması </a:t>
            </a:r>
          </a:p>
          <a:p>
            <a:r>
              <a:rPr lang="tr-TR" dirty="0" smtClean="0"/>
              <a:t>350 ayrılmış bisiklet yolları (Çocuklar, Yaşlılar Aileler) </a:t>
            </a:r>
          </a:p>
          <a:p>
            <a:r>
              <a:rPr lang="tr-TR" dirty="0" smtClean="0"/>
              <a:t>Hava kirliliği ve sağlık maliyetleri azalıyor</a:t>
            </a:r>
          </a:p>
          <a:p>
            <a:r>
              <a:rPr lang="tr-TR" dirty="0" smtClean="0"/>
              <a:t>Bisiklet Otoyolları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9449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Bisiklette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Kopenhag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Sistemi</a:t>
            </a:r>
            <a:r>
              <a:rPr lang="en-US" sz="3000" dirty="0" smtClean="0">
                <a:latin typeface="Times New Roman"/>
                <a:cs typeface="Times New Roman"/>
              </a:rPr>
              <a:t>- </a:t>
            </a:r>
            <a:r>
              <a:rPr lang="en-US" sz="3000" dirty="0" err="1" smtClean="0">
                <a:latin typeface="Times New Roman"/>
                <a:cs typeface="Times New Roman"/>
              </a:rPr>
              <a:t>Anadolu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Ajansı</a:t>
            </a:r>
            <a:r>
              <a:rPr lang="en-US" sz="3000" dirty="0" smtClean="0">
                <a:latin typeface="Times New Roman"/>
                <a:cs typeface="Times New Roman"/>
              </a:rPr>
              <a:t> 2017</a:t>
            </a:r>
            <a:endParaRPr lang="en-US" sz="3000" dirty="0">
              <a:latin typeface="Times New Roman"/>
              <a:cs typeface="Times New Roman"/>
            </a:endParaRPr>
          </a:p>
        </p:txBody>
      </p:sp>
      <p:pic>
        <p:nvPicPr>
          <p:cNvPr id="2" name="Content Placeholder 1" descr="Ekran Resmi 2018-04-08 01.25.14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8" b="-2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9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dead in 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>
            <a:fillRect/>
          </a:stretch>
        </p:blipFill>
        <p:spPr>
          <a:xfrm>
            <a:off x="549275" y="1124744"/>
            <a:ext cx="4019988" cy="2283201"/>
          </a:xfrm>
        </p:spPr>
      </p:pic>
      <p:pic>
        <p:nvPicPr>
          <p:cNvPr id="5" name="Picture 4" descr="aut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3" y="1082239"/>
            <a:ext cx="4337999" cy="2325706"/>
          </a:xfrm>
          <a:prstGeom prst="rect">
            <a:avLst/>
          </a:prstGeom>
        </p:spPr>
      </p:pic>
      <p:pic>
        <p:nvPicPr>
          <p:cNvPr id="6" name="Picture 5" descr="stop kindermoo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3960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Atıktan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Kaynağa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68705"/>
            <a:ext cx="8042276" cy="407489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latin typeface="Times New Roman"/>
                <a:cs typeface="Times New Roman"/>
              </a:rPr>
              <a:t>Londra: </a:t>
            </a:r>
            <a:r>
              <a:rPr lang="tr-TR" dirty="0" smtClean="0">
                <a:latin typeface="Times New Roman"/>
                <a:cs typeface="Times New Roman"/>
              </a:rPr>
              <a:t>Hizmet sektöründe yılda 920 bin ton veya 1,3 milyar öğün israfı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%75’i kurtarılabilir. 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2013’te </a:t>
            </a:r>
            <a:r>
              <a:rPr lang="tr-TR" dirty="0" err="1" smtClean="0">
                <a:latin typeface="Times New Roman"/>
                <a:cs typeface="Times New Roman"/>
              </a:rPr>
              <a:t>cafe</a:t>
            </a:r>
            <a:r>
              <a:rPr lang="tr-TR" dirty="0" smtClean="0">
                <a:latin typeface="Times New Roman"/>
                <a:cs typeface="Times New Roman"/>
              </a:rPr>
              <a:t>, </a:t>
            </a:r>
            <a:r>
              <a:rPr lang="tr-TR" dirty="0" err="1" smtClean="0">
                <a:latin typeface="Times New Roman"/>
                <a:cs typeface="Times New Roman"/>
              </a:rPr>
              <a:t>restoran,barlar</a:t>
            </a:r>
            <a:r>
              <a:rPr lang="tr-TR" dirty="0" smtClean="0">
                <a:latin typeface="Times New Roman"/>
                <a:cs typeface="Times New Roman"/>
              </a:rPr>
              <a:t> ve </a:t>
            </a:r>
            <a:r>
              <a:rPr lang="tr-TR" dirty="0" err="1" smtClean="0">
                <a:latin typeface="Times New Roman"/>
                <a:cs typeface="Times New Roman"/>
              </a:rPr>
              <a:t>toplancılar</a:t>
            </a:r>
            <a:r>
              <a:rPr lang="tr-TR" dirty="0" smtClean="0">
                <a:latin typeface="Times New Roman"/>
                <a:cs typeface="Times New Roman"/>
              </a:rPr>
              <a:t> için gönüllü bir program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Gıda israfını azaltmak, artık gıdayı kullanmak, kaçınılmaz gıda atığını iyi kullanmak ( </a:t>
            </a:r>
            <a:r>
              <a:rPr lang="tr-TR" dirty="0" err="1" smtClean="0">
                <a:latin typeface="Times New Roman"/>
                <a:cs typeface="Times New Roman"/>
              </a:rPr>
              <a:t>kompost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 err="1" smtClean="0">
                <a:latin typeface="Times New Roman"/>
                <a:cs typeface="Times New Roman"/>
              </a:rPr>
              <a:t>vb</a:t>
            </a:r>
            <a:r>
              <a:rPr lang="tr-TR" dirty="0" smtClean="0">
                <a:latin typeface="Times New Roman"/>
                <a:cs typeface="Times New Roman"/>
              </a:rPr>
              <a:t>)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2015 Mart itibariyle 200 işletme 150 ton atık azalttı. 1000 ton atık depolama sahasına gitmedi, 350 bin pound tasarruf sağlandı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12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 descr="Ekran Resmi 2018-04-07 21.37.55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" r="-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631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 descr="Ekran Resmi 2018-04-07 22.22.32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9" b="-24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7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C40- Delta </a:t>
            </a:r>
            <a:r>
              <a:rPr lang="en-US" dirty="0" err="1" smtClean="0"/>
              <a:t>Şehirler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39505"/>
            <a:ext cx="8042276" cy="41040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Rotterdam </a:t>
            </a:r>
            <a:r>
              <a:rPr lang="tr-TR" dirty="0" smtClean="0">
                <a:latin typeface="Times New Roman"/>
                <a:cs typeface="Times New Roman"/>
              </a:rPr>
              <a:t>İklim Değişikliğine Uyum Stratejisi 2013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A) Sel, fırtına suyu ve deniz seviyesi yükselmesine karşı savunma sistemlerinin güçlendirilmesi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B) Kentsel alanları üç fonksiyonundan faydalanma 1) Sünger( su </a:t>
            </a:r>
            <a:r>
              <a:rPr lang="tr-TR" dirty="0" err="1" smtClean="0">
                <a:latin typeface="Times New Roman"/>
                <a:cs typeface="Times New Roman"/>
              </a:rPr>
              <a:t>meydanları,filtreleme</a:t>
            </a:r>
            <a:r>
              <a:rPr lang="tr-TR" dirty="0" smtClean="0">
                <a:latin typeface="Times New Roman"/>
                <a:cs typeface="Times New Roman"/>
              </a:rPr>
              <a:t> ve yeşil alanlar) 2) Koruma( kanallar ve kıyı koruma) 3) Hasar kontrolü ( tahliye yolları, suya </a:t>
            </a:r>
            <a:r>
              <a:rPr lang="tr-TR" dirty="0" err="1" smtClean="0">
                <a:latin typeface="Times New Roman"/>
                <a:cs typeface="Times New Roman"/>
              </a:rPr>
              <a:t>dirençil</a:t>
            </a:r>
            <a:r>
              <a:rPr lang="tr-TR" dirty="0" smtClean="0">
                <a:latin typeface="Times New Roman"/>
                <a:cs typeface="Times New Roman"/>
              </a:rPr>
              <a:t> binalar)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C)  Bütünlükçü planlama ile kentin direncini artırmak</a:t>
            </a:r>
            <a:endParaRPr lang="tr-TR" dirty="0">
              <a:latin typeface="Times New Roman"/>
              <a:cs typeface="Times New Roman"/>
            </a:endParaRPr>
          </a:p>
          <a:p>
            <a:r>
              <a:rPr lang="tr-TR" dirty="0" smtClean="0">
                <a:latin typeface="Times New Roman"/>
                <a:cs typeface="Times New Roman"/>
              </a:rPr>
              <a:t>D) Ekonomiyi güçlendirme, yaşam kalitesini artırma ve </a:t>
            </a:r>
            <a:r>
              <a:rPr lang="tr-TR" dirty="0" err="1" smtClean="0">
                <a:latin typeface="Times New Roman"/>
                <a:cs typeface="Times New Roman"/>
              </a:rPr>
              <a:t>biyoçeşitliliği</a:t>
            </a:r>
            <a:r>
              <a:rPr lang="tr-TR" dirty="0" smtClean="0">
                <a:latin typeface="Times New Roman"/>
                <a:cs typeface="Times New Roman"/>
              </a:rPr>
              <a:t> artırma.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8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Sağanak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Yağmur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Yönetimi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810307"/>
            <a:ext cx="8042276" cy="413329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Kopenhag</a:t>
            </a:r>
            <a:r>
              <a:rPr lang="en-US" dirty="0" smtClean="0">
                <a:latin typeface="Times New Roman"/>
                <a:cs typeface="Times New Roman"/>
              </a:rPr>
              <a:t>: 2011’de 1 </a:t>
            </a:r>
            <a:r>
              <a:rPr lang="en-US" dirty="0" err="1" smtClean="0">
                <a:latin typeface="Times New Roman"/>
                <a:cs typeface="Times New Roman"/>
              </a:rPr>
              <a:t>milyar</a:t>
            </a:r>
            <a:r>
              <a:rPr lang="en-US" dirty="0" smtClean="0">
                <a:latin typeface="Times New Roman"/>
                <a:cs typeface="Times New Roman"/>
              </a:rPr>
              <a:t> Euro </a:t>
            </a:r>
            <a:r>
              <a:rPr lang="en-US" dirty="0" err="1" smtClean="0">
                <a:latin typeface="Times New Roman"/>
                <a:cs typeface="Times New Roman"/>
              </a:rPr>
              <a:t>maliyetli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</a:t>
            </a:r>
            <a:r>
              <a:rPr lang="en-US" dirty="0" err="1" smtClean="0">
                <a:latin typeface="Times New Roman"/>
                <a:cs typeface="Times New Roman"/>
              </a:rPr>
              <a:t>şırı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yağışlar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tr-TR" dirty="0" smtClean="0">
                <a:latin typeface="Times New Roman"/>
                <a:cs typeface="Times New Roman"/>
              </a:rPr>
              <a:t>Aşırı yağışlara uyum için ayrıntılı  </a:t>
            </a:r>
            <a:r>
              <a:rPr lang="tr-TR" dirty="0" err="1">
                <a:latin typeface="Times New Roman"/>
                <a:cs typeface="Times New Roman"/>
              </a:rPr>
              <a:t>m</a:t>
            </a:r>
            <a:r>
              <a:rPr lang="tr-TR" dirty="0" err="1" smtClean="0">
                <a:latin typeface="Times New Roman"/>
                <a:cs typeface="Times New Roman"/>
              </a:rPr>
              <a:t>etodlar</a:t>
            </a:r>
            <a:r>
              <a:rPr lang="tr-TR" dirty="0" smtClean="0">
                <a:latin typeface="Times New Roman"/>
                <a:cs typeface="Times New Roman"/>
              </a:rPr>
              <a:t>, öncelikler ve önlemler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Kopenhag drenaj sisteminin yeniden yapılandırılması: yağmur sularının atık sulardan arıtılması, sokakların aşırı yağış halinde nehirlere çevrilmesi, suyun tutma havzalarına yönlendirilmesi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 Sürdürülebilir Kent Drenajı Sistemi’ne uygun  Çevre düzenlemesi: yeşil bahçeler, yeşil çatılar ve biyolojik yağmur hendekleri ile yağmur suyunun doğrudan kanalizasyona gitmesinin engellenmesi </a:t>
            </a:r>
            <a:endParaRPr lang="tr-T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70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3880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İklim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Dostu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Kalkınma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547523"/>
            <a:ext cx="8042276" cy="4396078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smtClean="0">
                <a:latin typeface="Times New Roman"/>
                <a:cs typeface="Times New Roman"/>
              </a:rPr>
              <a:t>Londra </a:t>
            </a:r>
            <a:r>
              <a:rPr lang="tr-TR" sz="2800" dirty="0">
                <a:latin typeface="Times New Roman"/>
                <a:cs typeface="Times New Roman"/>
              </a:rPr>
              <a:t>- </a:t>
            </a:r>
            <a:r>
              <a:rPr lang="tr-TR" sz="2800" dirty="0" err="1">
                <a:latin typeface="Times New Roman"/>
                <a:cs typeface="Times New Roman"/>
              </a:rPr>
              <a:t>Elephant</a:t>
            </a:r>
            <a:r>
              <a:rPr lang="tr-TR" sz="2800" dirty="0">
                <a:latin typeface="Times New Roman"/>
                <a:cs typeface="Times New Roman"/>
              </a:rPr>
              <a:t> &amp; </a:t>
            </a:r>
            <a:r>
              <a:rPr lang="tr-TR" sz="2800" dirty="0" err="1">
                <a:latin typeface="Times New Roman"/>
                <a:cs typeface="Times New Roman"/>
              </a:rPr>
              <a:t>Castle</a:t>
            </a:r>
            <a:r>
              <a:rPr lang="tr-TR" sz="2800" dirty="0">
                <a:latin typeface="Times New Roman"/>
                <a:cs typeface="Times New Roman"/>
              </a:rPr>
              <a:t> </a:t>
            </a:r>
            <a:r>
              <a:rPr lang="tr-TR" sz="2800" dirty="0" smtClean="0">
                <a:latin typeface="Times New Roman"/>
                <a:cs typeface="Times New Roman"/>
              </a:rPr>
              <a:t>Enerji </a:t>
            </a:r>
            <a:r>
              <a:rPr lang="tr-TR" sz="2800" dirty="0" err="1" smtClean="0">
                <a:latin typeface="Times New Roman"/>
                <a:cs typeface="Times New Roman"/>
              </a:rPr>
              <a:t>Azaltım</a:t>
            </a:r>
            <a:r>
              <a:rPr lang="tr-TR" sz="2800" dirty="0" smtClean="0">
                <a:latin typeface="Times New Roman"/>
                <a:cs typeface="Times New Roman"/>
              </a:rPr>
              <a:t> Master Planı</a:t>
            </a:r>
          </a:p>
          <a:p>
            <a:r>
              <a:rPr lang="tr-TR" sz="2800" dirty="0" smtClean="0">
                <a:latin typeface="Times New Roman"/>
                <a:cs typeface="Times New Roman"/>
              </a:rPr>
              <a:t>Emisyonlarda artış olmadan yoğunluğun ikiye katlanması</a:t>
            </a:r>
          </a:p>
          <a:p>
            <a:r>
              <a:rPr lang="tr-TR" sz="2800" dirty="0" smtClean="0">
                <a:latin typeface="Times New Roman"/>
                <a:cs typeface="Times New Roman"/>
              </a:rPr>
              <a:t>Co2 </a:t>
            </a:r>
            <a:r>
              <a:rPr lang="tr-TR" sz="2800" dirty="0" err="1" smtClean="0">
                <a:latin typeface="Times New Roman"/>
                <a:cs typeface="Times New Roman"/>
              </a:rPr>
              <a:t>azaltımında</a:t>
            </a:r>
            <a:r>
              <a:rPr lang="tr-TR" sz="2800" dirty="0" smtClean="0">
                <a:latin typeface="Times New Roman"/>
                <a:cs typeface="Times New Roman"/>
              </a:rPr>
              <a:t> yerel hedeflerin %30 üstü</a:t>
            </a:r>
          </a:p>
          <a:p>
            <a:r>
              <a:rPr lang="tr-TR" sz="2800" dirty="0" smtClean="0">
                <a:latin typeface="Times New Roman"/>
                <a:cs typeface="Times New Roman"/>
              </a:rPr>
              <a:t>Yalıtım ve Hava sirkülasyonunu iyileştirecek verimli yapı dizaynı</a:t>
            </a:r>
          </a:p>
          <a:p>
            <a:r>
              <a:rPr lang="tr-TR" sz="2800" dirty="0" smtClean="0">
                <a:latin typeface="Times New Roman"/>
                <a:cs typeface="Times New Roman"/>
              </a:rPr>
              <a:t>Sürdürülebilirlik sertifikalı ahşaptan konutlar</a:t>
            </a:r>
          </a:p>
          <a:p>
            <a:r>
              <a:rPr lang="tr-TR" sz="2800" dirty="0" err="1" smtClean="0">
                <a:latin typeface="Times New Roman"/>
                <a:cs typeface="Times New Roman"/>
              </a:rPr>
              <a:t>Biyoçeşitlilik</a:t>
            </a:r>
            <a:r>
              <a:rPr lang="tr-TR" sz="2800" dirty="0" smtClean="0">
                <a:latin typeface="Times New Roman"/>
                <a:cs typeface="Times New Roman"/>
              </a:rPr>
              <a:t> stratejisi </a:t>
            </a:r>
          </a:p>
          <a:p>
            <a:r>
              <a:rPr lang="tr-TR" sz="2800" dirty="0" smtClean="0">
                <a:latin typeface="Times New Roman"/>
                <a:cs typeface="Times New Roman"/>
              </a:rPr>
              <a:t>Yürüme, bisiklet, toplu taşıma ve elektrikli araçların kullanıldığı bir ulaşım planı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2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781109"/>
            <a:ext cx="8042276" cy="4162492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latin typeface="Times New Roman"/>
                <a:cs typeface="Times New Roman"/>
              </a:rPr>
              <a:t>The</a:t>
            </a:r>
            <a:r>
              <a:rPr lang="tr-TR" dirty="0">
                <a:latin typeface="Times New Roman"/>
                <a:cs typeface="Times New Roman"/>
              </a:rPr>
              <a:t> Stockholm </a:t>
            </a:r>
            <a:r>
              <a:rPr lang="tr-TR" dirty="0" err="1">
                <a:latin typeface="Times New Roman"/>
                <a:cs typeface="Times New Roman"/>
              </a:rPr>
              <a:t>Royal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 smtClean="0">
                <a:latin typeface="Times New Roman"/>
                <a:cs typeface="Times New Roman"/>
              </a:rPr>
              <a:t>Seaport</a:t>
            </a:r>
            <a:r>
              <a:rPr lang="tr-TR" dirty="0" smtClean="0">
                <a:latin typeface="Times New Roman"/>
                <a:cs typeface="Times New Roman"/>
              </a:rPr>
              <a:t> (2010-2030)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Eski bir </a:t>
            </a:r>
            <a:r>
              <a:rPr lang="tr-TR" dirty="0">
                <a:latin typeface="Times New Roman"/>
                <a:cs typeface="Times New Roman"/>
              </a:rPr>
              <a:t>e</a:t>
            </a:r>
            <a:r>
              <a:rPr lang="tr-TR" dirty="0" smtClean="0">
                <a:latin typeface="Times New Roman"/>
                <a:cs typeface="Times New Roman"/>
              </a:rPr>
              <a:t>ndüstriyel alanın modern bir iş ve konut alanına </a:t>
            </a:r>
            <a:r>
              <a:rPr lang="tr-TR" dirty="0" err="1" smtClean="0">
                <a:latin typeface="Times New Roman"/>
                <a:cs typeface="Times New Roman"/>
              </a:rPr>
              <a:t>dönüşütürülmesi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12 bin konut + 35 bin iş sahası + Rekreasyon alanları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S</a:t>
            </a:r>
            <a:r>
              <a:rPr lang="tr-TR" dirty="0" smtClean="0">
                <a:latin typeface="Times New Roman"/>
                <a:cs typeface="Times New Roman"/>
              </a:rPr>
              <a:t>ıfır fosil yakıtlı bir İsveç için yaşayan bir </a:t>
            </a:r>
            <a:r>
              <a:rPr lang="tr-TR" dirty="0" err="1" smtClean="0">
                <a:latin typeface="Times New Roman"/>
                <a:cs typeface="Times New Roman"/>
              </a:rPr>
              <a:t>laboratuar</a:t>
            </a:r>
            <a:r>
              <a:rPr lang="tr-TR" dirty="0" smtClean="0">
                <a:latin typeface="Times New Roman"/>
                <a:cs typeface="Times New Roman"/>
              </a:rPr>
              <a:t> olması düşünülüyor </a:t>
            </a:r>
            <a:endParaRPr lang="tr-TR" dirty="0">
              <a:latin typeface="Times New Roman"/>
              <a:cs typeface="Times New Roman"/>
            </a:endParaRPr>
          </a:p>
          <a:p>
            <a:r>
              <a:rPr lang="tr-TR" dirty="0" smtClean="0">
                <a:latin typeface="Times New Roman"/>
                <a:cs typeface="Times New Roman"/>
              </a:rPr>
              <a:t>2020’ye kadar kişi başı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2030’da sıfır fosil yakıt hedefi </a:t>
            </a:r>
            <a:endParaRPr lang="tr-T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62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Resim 13" descr="AB_tr_en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3" y="44625"/>
            <a:ext cx="1695475" cy="766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75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 Proje Avrupa Birliği ve Türkiye Cumhuriyeti tarafından finanse edilmektedir.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Resim" descr="E:\LOGO\BELEDIYE_LOGO\k.bld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37312"/>
            <a:ext cx="103708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E:\İKLİM DEĞİŞİKLİĞİ\AB İKLİM DEĞİŞİKLİĞİ EYLEM PLANI PROJE\görünürlük\logolar\CFCU_Logo_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936104" cy="6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E:\İKLİM DEĞİŞİKLİĞİ\AB İKLİM DEĞİŞİKLİĞİ EYLEM PLANI PROJE\görünürlük\logolar\Çevre ve Şehircilik bakanlığı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6093296"/>
            <a:ext cx="936104" cy="5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E:\İKLİM DEĞİŞİKLİĞİ\AB İKLİM DEĞİŞİKLİĞİ EYLEM PLANI PROJE\görünürlük\logolar\Türkiye Avrupa Vakfı-TA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0932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İKLİM DEĞİŞİKLİĞİ\AB İKLİM DEĞİŞİKLİĞİ EYLEM PLANI PROJE\Görünürlük\logolar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443" y="6021288"/>
            <a:ext cx="762397" cy="66188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691481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Times New Roman"/>
                <a:cs typeface="Times New Roman"/>
              </a:rPr>
              <a:t>Serin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Şehirler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endParaRPr lang="en-US" sz="3000" dirty="0">
              <a:latin typeface="Times New Roman"/>
              <a:cs typeface="Times New Roman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5" y="1912501"/>
            <a:ext cx="8042276" cy="4031099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Times New Roman"/>
                <a:cs typeface="Times New Roman"/>
              </a:rPr>
              <a:t>Londra İş Sahaları İyileştirme Alanlarını Yeşillendirme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Kent ısı adasını etkisini azaltmak ve yüzey selleri ile mücadele etmek amaçlı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500 hektar alan yeşillendirildi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300 yağmur bahçesi, 200 yeşil duvar, 10 yeşil çatı </a:t>
            </a:r>
          </a:p>
          <a:p>
            <a:r>
              <a:rPr lang="tr-TR" dirty="0" smtClean="0">
                <a:latin typeface="Times New Roman"/>
                <a:cs typeface="Times New Roman"/>
              </a:rPr>
              <a:t>Potansiyel: 1 milyon m2 yeşil alan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098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491</TotalTime>
  <Words>1125</Words>
  <Application>Microsoft Macintosh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Kadıköy Belediyesi Bütüncül ve Katılımcı İklim Eylemi Projesi </vt:lpstr>
      <vt:lpstr>Metrobüs WRI-EMBARQ 2013</vt:lpstr>
      <vt:lpstr>PowerPoint Presentation</vt:lpstr>
      <vt:lpstr>PowerPoint Presentation</vt:lpstr>
      <vt:lpstr>C40- Delta Şehirler</vt:lpstr>
      <vt:lpstr>Sağanak Yağmur Yönetimi</vt:lpstr>
      <vt:lpstr>İklim Dostu Kalkınma</vt:lpstr>
      <vt:lpstr>PowerPoint Presentation</vt:lpstr>
      <vt:lpstr>Serin Şehirler </vt:lpstr>
      <vt:lpstr>Kentsel Isı Adası</vt:lpstr>
      <vt:lpstr>PowerPoint Presentation</vt:lpstr>
      <vt:lpstr>Bölgesel Isıtma Sistemleri</vt:lpstr>
      <vt:lpstr>Düşük Emisyonlu Araçlar</vt:lpstr>
      <vt:lpstr>PowerPoint Presentation</vt:lpstr>
      <vt:lpstr>PowerPoint Presentation</vt:lpstr>
      <vt:lpstr>Belediye Binalarında Verimlilik</vt:lpstr>
      <vt:lpstr>Sürdürülebilir Katı Atık Sistemleri</vt:lpstr>
      <vt:lpstr>Sıfır Atık 2023 </vt:lpstr>
      <vt:lpstr>Transit Odaklı Gelişim </vt:lpstr>
      <vt:lpstr>PowerPoint Presentation</vt:lpstr>
      <vt:lpstr>PowerPoint Presentation</vt:lpstr>
      <vt:lpstr>Bisiklette Kopenhag Sistemi- Anadolu Ajansı 2017</vt:lpstr>
      <vt:lpstr>PowerPoint Presentation</vt:lpstr>
      <vt:lpstr>Atıktan Kaynağa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Ayse Ertugrul</dc:creator>
  <cp:lastModifiedBy>Ayse Ertugrul</cp:lastModifiedBy>
  <cp:revision>124</cp:revision>
  <dcterms:created xsi:type="dcterms:W3CDTF">2018-03-05T20:25:25Z</dcterms:created>
  <dcterms:modified xsi:type="dcterms:W3CDTF">2018-04-07T23:14:21Z</dcterms:modified>
</cp:coreProperties>
</file>